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00" r:id="rId4"/>
    <p:sldId id="301" r:id="rId5"/>
    <p:sldId id="302" r:id="rId6"/>
    <p:sldId id="303" r:id="rId7"/>
    <p:sldId id="304" r:id="rId8"/>
    <p:sldId id="258" r:id="rId9"/>
    <p:sldId id="260" r:id="rId10"/>
    <p:sldId id="261" r:id="rId11"/>
    <p:sldId id="267" r:id="rId12"/>
    <p:sldId id="273" r:id="rId13"/>
    <p:sldId id="281" r:id="rId14"/>
    <p:sldId id="269" r:id="rId15"/>
    <p:sldId id="274" r:id="rId16"/>
    <p:sldId id="270" r:id="rId17"/>
    <p:sldId id="311" r:id="rId18"/>
    <p:sldId id="277" r:id="rId19"/>
    <p:sldId id="306" r:id="rId20"/>
    <p:sldId id="271" r:id="rId21"/>
    <p:sldId id="307" r:id="rId22"/>
    <p:sldId id="286" r:id="rId23"/>
    <p:sldId id="272" r:id="rId24"/>
    <p:sldId id="292" r:id="rId25"/>
    <p:sldId id="293" r:id="rId26"/>
    <p:sldId id="299" r:id="rId27"/>
    <p:sldId id="294" r:id="rId28"/>
    <p:sldId id="295" r:id="rId29"/>
    <p:sldId id="305" r:id="rId30"/>
    <p:sldId id="282" r:id="rId31"/>
    <p:sldId id="308" r:id="rId32"/>
    <p:sldId id="285" r:id="rId33"/>
    <p:sldId id="309" r:id="rId34"/>
    <p:sldId id="287" r:id="rId35"/>
    <p:sldId id="310" r:id="rId36"/>
    <p:sldId id="289" r:id="rId37"/>
    <p:sldId id="283" r:id="rId38"/>
    <p:sldId id="284" r:id="rId39"/>
    <p:sldId id="290" r:id="rId40"/>
    <p:sldId id="291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9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DF28FB93-0A08-4E7D-8E63-9EFA29F1E093}" type="slidenum">
              <a:rPr/>
              <a:pPr/>
              <a:t>‹Nº›</a:t>
            </a:fld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DF28FB93-0A08-4E7D-8E63-9EFA29F1E093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DF28FB93-0A08-4E7D-8E63-9EFA29F1E093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8E36636D-D922-432D-A958-524484B5923D}" type="datetimeFigureOut">
              <a:rPr/>
              <a:pPr/>
              <a:t>3/28/2008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DF28FB93-0A08-4E7D-8E63-9EFA29F1E093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1905000" y="1340768"/>
            <a:ext cx="6570722" cy="4983832"/>
          </a:xfrm>
        </p:spPr>
        <p:txBody>
          <a:bodyPr>
            <a:normAutofit fontScale="85000" lnSpcReduction="20000"/>
          </a:bodyPr>
          <a:lstStyle/>
          <a:p>
            <a:pPr algn="r"/>
            <a:endParaRPr lang="es-MX" dirty="0" smtClean="0">
              <a:solidFill>
                <a:schemeClr val="tx1"/>
              </a:solidFill>
            </a:endParaRPr>
          </a:p>
          <a:p>
            <a:pPr algn="r"/>
            <a:endParaRPr lang="es-MX" dirty="0" smtClean="0">
              <a:solidFill>
                <a:schemeClr val="tx1"/>
              </a:solidFill>
            </a:endParaRPr>
          </a:p>
          <a:p>
            <a:pPr algn="ctr"/>
            <a:endParaRPr lang="es-MX" sz="3000" b="1" dirty="0" smtClean="0"/>
          </a:p>
          <a:p>
            <a:pPr algn="ctr"/>
            <a:endParaRPr lang="es-MX" sz="3000" b="1" dirty="0" smtClean="0"/>
          </a:p>
          <a:p>
            <a:pPr algn="ctr"/>
            <a:r>
              <a:rPr lang="es-MX" sz="3000" b="1" dirty="0" smtClean="0">
                <a:solidFill>
                  <a:schemeClr val="tx1"/>
                </a:solidFill>
              </a:rPr>
              <a:t>FACTORES ASOCIADOS A MORTALIDAD EN PACIENTES DE LA UNIDAD DE CUIDADOS INTENSIVOS DEL HOSPITAL CIVIL DE CULIACÁN</a:t>
            </a:r>
          </a:p>
          <a:p>
            <a:pPr algn="ctr"/>
            <a:endParaRPr lang="es-MX" dirty="0" smtClean="0">
              <a:solidFill>
                <a:schemeClr val="tx1"/>
              </a:solidFill>
            </a:endParaRPr>
          </a:p>
          <a:p>
            <a:pPr algn="r"/>
            <a:endParaRPr lang="es-MX" dirty="0" smtClean="0">
              <a:solidFill>
                <a:schemeClr val="tx1"/>
              </a:solidFill>
            </a:endParaRPr>
          </a:p>
          <a:p>
            <a:pPr algn="r"/>
            <a:endParaRPr lang="es-MX" dirty="0" smtClean="0">
              <a:solidFill>
                <a:schemeClr val="tx1"/>
              </a:solidFill>
            </a:endParaRPr>
          </a:p>
          <a:p>
            <a:pPr algn="r"/>
            <a:endParaRPr lang="es-MX" dirty="0" smtClean="0">
              <a:solidFill>
                <a:schemeClr val="tx1"/>
              </a:solidFill>
            </a:endParaRPr>
          </a:p>
          <a:p>
            <a:pPr algn="r"/>
            <a:endParaRPr lang="es-MX" dirty="0" smtClean="0">
              <a:solidFill>
                <a:schemeClr val="tx1"/>
              </a:solidFill>
            </a:endParaRPr>
          </a:p>
          <a:p>
            <a:pPr algn="r"/>
            <a:endParaRPr lang="es-MX" dirty="0" smtClean="0">
              <a:solidFill>
                <a:schemeClr val="tx1"/>
              </a:solidFill>
            </a:endParaRPr>
          </a:p>
          <a:p>
            <a:pPr algn="r"/>
            <a:endParaRPr lang="es-MX" dirty="0" smtClean="0">
              <a:solidFill>
                <a:schemeClr val="tx1"/>
              </a:solidFill>
            </a:endParaRPr>
          </a:p>
          <a:p>
            <a:pPr algn="r"/>
            <a:endParaRPr lang="es-MX" dirty="0" smtClean="0">
              <a:solidFill>
                <a:schemeClr val="tx1"/>
              </a:solidFill>
            </a:endParaRPr>
          </a:p>
          <a:p>
            <a:pPr algn="r"/>
            <a:endParaRPr lang="es-MX" dirty="0" smtClean="0">
              <a:solidFill>
                <a:schemeClr val="tx1"/>
              </a:solidFill>
            </a:endParaRPr>
          </a:p>
          <a:p>
            <a:pPr algn="r"/>
            <a:endParaRPr lang="es-MX" dirty="0" smtClean="0">
              <a:solidFill>
                <a:schemeClr val="tx1"/>
              </a:solidFill>
            </a:endParaRPr>
          </a:p>
          <a:p>
            <a:pPr algn="r"/>
            <a:endParaRPr lang="es-MX" dirty="0" smtClean="0">
              <a:solidFill>
                <a:schemeClr val="tx1"/>
              </a:solidFill>
            </a:endParaRPr>
          </a:p>
          <a:p>
            <a:pPr algn="r"/>
            <a:endParaRPr lang="es-MX" dirty="0" smtClean="0">
              <a:solidFill>
                <a:schemeClr val="tx1"/>
              </a:solidFill>
            </a:endParaRPr>
          </a:p>
          <a:p>
            <a:pPr algn="r"/>
            <a:r>
              <a:rPr lang="es-MX" sz="2100" b="1" dirty="0" smtClean="0">
                <a:solidFill>
                  <a:schemeClr val="tx1"/>
                </a:solidFill>
              </a:rPr>
              <a:t>Culiacán Rosales, 10 de febrero de 2012</a:t>
            </a:r>
            <a:endParaRPr lang="es-MX" sz="2100" b="1" dirty="0">
              <a:solidFill>
                <a:schemeClr val="tx1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2123728" y="548680"/>
            <a:ext cx="6553200" cy="864096"/>
          </a:xfrm>
        </p:spPr>
        <p:txBody>
          <a:bodyPr/>
          <a:lstStyle/>
          <a:p>
            <a:pPr algn="ctr"/>
            <a:r>
              <a:rPr lang="es-MX" sz="2800" b="1" dirty="0" smtClean="0"/>
              <a:t>CENTRO DE INVESTIGACIÓN Y DOCENCIA EN CIENCIAS DE LA SALUD</a:t>
            </a:r>
            <a:endParaRPr lang="es-MX" sz="2800" b="1" dirty="0"/>
          </a:p>
        </p:txBody>
      </p:sp>
      <p:pic>
        <p:nvPicPr>
          <p:cNvPr id="4" name="il_fi" descr="aguila_color_chic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11049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HCC 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725144"/>
            <a:ext cx="141922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>Planteamiento del Problema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pPr algn="just">
              <a:buNone/>
            </a:pPr>
            <a:r>
              <a:rPr lang="es-MX" sz="2400" dirty="0" smtClean="0"/>
              <a:t>      ¿Cuáles son los factores que se asocian a un mayor riesgo de muerte  en los pacientes atendidos en la unidad de cuidados intensivos del Hospital Civil de Culiacán en el período del 1 de enero de 2005 al 31 de diciembre de 2010?</a:t>
            </a:r>
          </a:p>
          <a:p>
            <a:pPr algn="just"/>
            <a:endParaRPr lang="es-MX" dirty="0"/>
          </a:p>
        </p:txBody>
      </p:sp>
      <p:sp>
        <p:nvSpPr>
          <p:cNvPr id="5" name="4 Rectángulo redondeado"/>
          <p:cNvSpPr/>
          <p:nvPr/>
        </p:nvSpPr>
        <p:spPr>
          <a:xfrm>
            <a:off x="2915816" y="2852936"/>
            <a:ext cx="5760640" cy="24482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2400" b="1" dirty="0" smtClean="0"/>
              <a:t>¿Cuáles son los factores que se asocian a un mayor riesgo de muerte  en los pacientes atendidos en la unidad de cuidados intensivos del Hospital Civil de Culiacán en el período del 1 de enero de 2005 al 31 de diciembre de 2010?</a:t>
            </a:r>
            <a:endParaRPr lang="es-MX" sz="2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Objetivo General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2627784" y="2708920"/>
            <a:ext cx="5976664" cy="316835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2800" b="1" dirty="0" smtClean="0">
                <a:solidFill>
                  <a:schemeClr val="tx1"/>
                </a:solidFill>
              </a:rPr>
              <a:t>Identificar factores asociados a una mayor probabilidad de muerte en pacientes de la Unidad de Cuidados Intensivos del Hospital Civil de Culiacán en el periodo comprendido del 1 de enero de 2005 al 31 de diciembre de 2010</a:t>
            </a:r>
            <a:r>
              <a:rPr lang="es-MX" sz="2800" b="1" dirty="0" smtClean="0"/>
              <a:t>.</a:t>
            </a:r>
            <a:endParaRPr lang="es-MX" sz="28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Objetivos Específicos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es-MX" sz="2800" dirty="0" smtClean="0"/>
              <a:t>Describir sus principales características </a:t>
            </a:r>
            <a:r>
              <a:rPr lang="es-MX" sz="2800" dirty="0" err="1" smtClean="0"/>
              <a:t>sociodemográficas</a:t>
            </a:r>
            <a:r>
              <a:rPr lang="es-MX" sz="2800" dirty="0" smtClean="0"/>
              <a:t> y clínicas. </a:t>
            </a:r>
          </a:p>
          <a:p>
            <a:pPr lvl="0" algn="just"/>
            <a:r>
              <a:rPr lang="es-MX" sz="2800" dirty="0" smtClean="0"/>
              <a:t>Identificar los motivos de ingreso a la Unidad de Cuidados Intensivos.</a:t>
            </a:r>
          </a:p>
          <a:p>
            <a:pPr lvl="0" algn="just"/>
            <a:r>
              <a:rPr lang="es-MX" sz="2800" dirty="0" smtClean="0"/>
              <a:t>Describir los procedimientos a los que fueron sometidos los pacientes.</a:t>
            </a:r>
          </a:p>
          <a:p>
            <a:pPr algn="just"/>
            <a:r>
              <a:rPr lang="es-MX" sz="2800" dirty="0" smtClean="0"/>
              <a:t>Describir los principales hallazgos de laboratorio y gabinete.</a:t>
            </a:r>
          </a:p>
          <a:p>
            <a:pPr lvl="0"/>
            <a:endParaRPr lang="es-MX" dirty="0" smtClean="0"/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Objetivos Específicos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endParaRPr lang="es-MX" dirty="0" smtClean="0"/>
          </a:p>
          <a:p>
            <a:pPr lvl="0" algn="just"/>
            <a:r>
              <a:rPr lang="es-MX" sz="2800" dirty="0" smtClean="0"/>
              <a:t>Describir las principales complicaciones que presentaron.</a:t>
            </a:r>
          </a:p>
          <a:p>
            <a:pPr lvl="0" algn="just"/>
            <a:r>
              <a:rPr lang="es-MX" sz="2800" dirty="0" smtClean="0"/>
              <a:t>Determinar la frecuencia de mortalidad en los pacientes que ingresaron a la Unidad de Cuidados Intensivos.</a:t>
            </a:r>
          </a:p>
          <a:p>
            <a:pPr lvl="0" algn="just"/>
            <a:r>
              <a:rPr lang="es-MX" sz="2800" dirty="0" smtClean="0"/>
              <a:t> Identificar las principales causas de muerte.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Material y Métodos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es-MX" sz="2800" b="1" u="sng" dirty="0" smtClean="0"/>
              <a:t>Población de estudio</a:t>
            </a:r>
            <a:r>
              <a:rPr lang="es-MX" sz="2800" b="1" dirty="0" smtClean="0"/>
              <a:t>:</a:t>
            </a:r>
            <a:r>
              <a:rPr lang="es-MX" sz="2800" dirty="0" smtClean="0"/>
              <a:t> Todos los pacientes que ingresaron a UCI en el periodo de 1 de enero de 2005 a </a:t>
            </a:r>
            <a:r>
              <a:rPr lang="es-MX" sz="2800" dirty="0" smtClean="0"/>
              <a:t>31 de </a:t>
            </a:r>
            <a:r>
              <a:rPr lang="es-MX" sz="2800" dirty="0" smtClean="0"/>
              <a:t>Diciembre de 2010</a:t>
            </a:r>
            <a:endParaRPr lang="es-MX" sz="2800" b="1" dirty="0" smtClean="0"/>
          </a:p>
          <a:p>
            <a:pPr lvl="0" algn="just"/>
            <a:endParaRPr lang="es-MX" sz="2800" b="1" dirty="0" smtClean="0"/>
          </a:p>
          <a:p>
            <a:pPr lvl="0" algn="just"/>
            <a:r>
              <a:rPr lang="es-MX" sz="2800" b="1" u="sng" dirty="0" smtClean="0"/>
              <a:t>Taxonomía y diseño del estudio</a:t>
            </a:r>
            <a:r>
              <a:rPr lang="es-MX" sz="2800" b="1" dirty="0" smtClean="0"/>
              <a:t>:</a:t>
            </a:r>
            <a:r>
              <a:rPr lang="es-MX" sz="2800" dirty="0" smtClean="0"/>
              <a:t> observacional, descriptivo, retrospectivo, comparativo, transversal. </a:t>
            </a:r>
            <a:r>
              <a:rPr lang="es-MX" sz="2800" b="1" dirty="0" smtClean="0">
                <a:solidFill>
                  <a:srgbClr val="C00000"/>
                </a:solidFill>
              </a:rPr>
              <a:t>Estudio de casos y controles. </a:t>
            </a:r>
          </a:p>
          <a:p>
            <a:pPr algn="just"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Material y Métodos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MX" sz="2800" b="1" u="sng" dirty="0" smtClean="0"/>
              <a:t>Caso</a:t>
            </a:r>
            <a:r>
              <a:rPr lang="es-MX" sz="2800" b="1" dirty="0" smtClean="0"/>
              <a:t>:</a:t>
            </a:r>
            <a:r>
              <a:rPr lang="es-MX" sz="2800" dirty="0" smtClean="0"/>
              <a:t> Pacientes atendidos en la UCI que fallecieron en el periodo del 1 de enero de 2005 al 31 de diciembre de 2010.</a:t>
            </a:r>
          </a:p>
          <a:p>
            <a:pPr algn="just"/>
            <a:endParaRPr lang="es-MX" sz="2800" b="1" dirty="0" smtClean="0"/>
          </a:p>
          <a:p>
            <a:pPr algn="just"/>
            <a:r>
              <a:rPr lang="es-MX" sz="2800" b="1" u="sng" dirty="0" smtClean="0"/>
              <a:t>Controles</a:t>
            </a:r>
            <a:r>
              <a:rPr lang="es-MX" sz="2800" b="1" dirty="0" smtClean="0"/>
              <a:t>:</a:t>
            </a:r>
            <a:r>
              <a:rPr lang="es-MX" sz="2800" dirty="0" smtClean="0"/>
              <a:t> Pacientes atendidos en la UCI y que fueron egresados por mejoría clínica en el periodo de enero de 2005 al 31 de diciembre de 2010.</a:t>
            </a:r>
            <a:endParaRPr lang="es-MX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Material y Métodos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MX" sz="2800" b="1" u="sng" dirty="0" smtClean="0"/>
              <a:t>Criterios de inclusión</a:t>
            </a:r>
            <a:r>
              <a:rPr lang="es-MX" sz="2800" b="1" dirty="0" smtClean="0"/>
              <a:t>: </a:t>
            </a:r>
            <a:r>
              <a:rPr lang="es-MX" sz="2800" dirty="0" smtClean="0"/>
              <a:t>Se incluyen todos los pacientes hospitalizados en UCI en el periodo del 1 de enero de 2005 al 31 de diciembre de 2010.</a:t>
            </a:r>
          </a:p>
          <a:p>
            <a:pPr algn="just"/>
            <a:r>
              <a:rPr lang="es-MX" sz="2800" b="1" u="sng" dirty="0" smtClean="0"/>
              <a:t>Criterios de exclusión</a:t>
            </a:r>
            <a:r>
              <a:rPr lang="es-MX" sz="2800" b="1" dirty="0" smtClean="0"/>
              <a:t>: </a:t>
            </a:r>
            <a:r>
              <a:rPr lang="es-MX" sz="2800" dirty="0" smtClean="0"/>
              <a:t>pacientes atendidos en otros servicios distintos a la UCI</a:t>
            </a:r>
            <a:r>
              <a:rPr lang="es-MX" sz="2800" dirty="0" smtClean="0"/>
              <a:t>.</a:t>
            </a:r>
            <a:endParaRPr lang="es-MX" sz="28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Material y Métodos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sz="2800" b="1" u="sng" dirty="0" smtClean="0"/>
              <a:t>Criterios de eliminación</a:t>
            </a:r>
            <a:r>
              <a:rPr lang="es-MX" sz="2800" b="1" dirty="0" smtClean="0"/>
              <a:t>: </a:t>
            </a:r>
            <a:r>
              <a:rPr lang="es-MX" sz="2800" dirty="0" smtClean="0"/>
              <a:t>Pacientes con expediente clínico con información incompleta, pacientes sin expediente, pacientes que solicitaron alta voluntaria o traslado a otra institución de salud.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Material y Métodos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s-MX" sz="2800" b="1" u="sng" dirty="0" smtClean="0"/>
          </a:p>
          <a:p>
            <a:pPr algn="just"/>
            <a:endParaRPr lang="es-MX" sz="2800" b="1" u="sng" dirty="0" smtClean="0"/>
          </a:p>
          <a:p>
            <a:pPr algn="just"/>
            <a:r>
              <a:rPr lang="es-MX" sz="2800" b="1" u="sng" dirty="0" smtClean="0"/>
              <a:t>Tipo </a:t>
            </a:r>
            <a:r>
              <a:rPr lang="es-MX" sz="2800" b="1" u="sng" dirty="0" smtClean="0"/>
              <a:t>de muestreo</a:t>
            </a:r>
            <a:r>
              <a:rPr lang="es-MX" sz="2800" b="1" dirty="0" smtClean="0"/>
              <a:t>:</a:t>
            </a:r>
            <a:r>
              <a:rPr lang="es-MX" sz="2800" dirty="0" smtClean="0"/>
              <a:t> No probabilístico (por conveniencia</a:t>
            </a:r>
            <a:r>
              <a:rPr lang="es-MX" sz="2800" dirty="0" smtClean="0"/>
              <a:t>)</a:t>
            </a:r>
            <a:endParaRPr lang="es-MX" sz="28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Material y Métodos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sz="2800" dirty="0" smtClean="0"/>
              <a:t>En ambos grupos, se compararon variables previo a su ingreso a UCI y variables al ingreso a UCI como son </a:t>
            </a:r>
            <a:r>
              <a:rPr lang="es-MX" sz="2800" dirty="0" err="1" smtClean="0"/>
              <a:t>comorbilidades</a:t>
            </a:r>
            <a:r>
              <a:rPr lang="es-MX" sz="2800" dirty="0" smtClean="0"/>
              <a:t>, administración de medicamentos y </a:t>
            </a:r>
            <a:r>
              <a:rPr lang="es-MX" sz="2800" dirty="0" err="1" smtClean="0"/>
              <a:t>hemoderivados</a:t>
            </a:r>
            <a:r>
              <a:rPr lang="es-MX" sz="2800" dirty="0" smtClean="0"/>
              <a:t>, realización de procedimientos invasivos, resultados de laboratorio y gabinete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905000" y="4509120"/>
            <a:ext cx="6629400" cy="2088232"/>
          </a:xfrm>
        </p:spPr>
        <p:txBody>
          <a:bodyPr/>
          <a:lstStyle/>
          <a:p>
            <a:pPr algn="ctr"/>
            <a:r>
              <a:rPr lang="es-MX" sz="2800" b="1" dirty="0" smtClean="0"/>
              <a:t>Investigador responsable:</a:t>
            </a:r>
            <a:br>
              <a:rPr lang="es-MX" sz="2800" b="1" dirty="0" smtClean="0"/>
            </a:br>
            <a:r>
              <a:rPr lang="es-MX" sz="2800" b="1" dirty="0" smtClean="0"/>
              <a:t>Paulo César Gómez Castaños</a:t>
            </a:r>
            <a:br>
              <a:rPr lang="es-MX" sz="2800" b="1" dirty="0" smtClean="0"/>
            </a:br>
            <a:r>
              <a:rPr lang="es-MX" sz="2800" b="1" dirty="0" smtClean="0"/>
              <a:t>RIV Medicina Interna</a:t>
            </a:r>
            <a:br>
              <a:rPr lang="es-MX" sz="2800" b="1" dirty="0" smtClean="0"/>
            </a:br>
            <a:r>
              <a:rPr lang="es-MX" sz="2800" b="1" dirty="0" smtClean="0"/>
              <a:t/>
            </a:r>
            <a:br>
              <a:rPr lang="es-MX" sz="2800" b="1" dirty="0" smtClean="0"/>
            </a:br>
            <a:r>
              <a:rPr lang="es-MX" sz="2800" b="1" dirty="0" smtClean="0"/>
              <a:t/>
            </a:r>
            <a:br>
              <a:rPr lang="es-MX" sz="2800" b="1" dirty="0" smtClean="0"/>
            </a:br>
            <a:r>
              <a:rPr lang="es-MX" sz="2800" b="1" dirty="0" smtClean="0"/>
              <a:t/>
            </a:r>
            <a:br>
              <a:rPr lang="es-MX" sz="2800" b="1" dirty="0" smtClean="0"/>
            </a:br>
            <a:r>
              <a:rPr lang="es-MX" sz="2800" b="1" dirty="0" smtClean="0"/>
              <a:t/>
            </a:r>
            <a:br>
              <a:rPr lang="es-MX" sz="2800" b="1" dirty="0" smtClean="0"/>
            </a:br>
            <a:r>
              <a:rPr lang="es-MX" sz="2800" b="1" dirty="0" smtClean="0"/>
              <a:t/>
            </a:r>
            <a:br>
              <a:rPr lang="es-MX" sz="2800" b="1" dirty="0" smtClean="0"/>
            </a:br>
            <a:r>
              <a:rPr lang="es-MX" sz="2800" b="1" dirty="0" smtClean="0"/>
              <a:t/>
            </a:r>
            <a:br>
              <a:rPr lang="es-MX" sz="2800" b="1" dirty="0" smtClean="0"/>
            </a:br>
            <a:r>
              <a:rPr lang="es-MX" sz="2800" b="1" dirty="0" smtClean="0"/>
              <a:t/>
            </a:r>
            <a:br>
              <a:rPr lang="es-MX" sz="2800" b="1" dirty="0" smtClean="0"/>
            </a:br>
            <a:r>
              <a:rPr lang="es-MX" sz="2800" b="1" dirty="0" smtClean="0"/>
              <a:t/>
            </a:r>
            <a:br>
              <a:rPr lang="es-MX" sz="2800" b="1" dirty="0" smtClean="0"/>
            </a:br>
            <a:r>
              <a:rPr lang="es-MX" sz="2800" b="1" dirty="0" smtClean="0"/>
              <a:t/>
            </a:r>
            <a:br>
              <a:rPr lang="es-MX" sz="2800" b="1" dirty="0" smtClean="0"/>
            </a:br>
            <a:r>
              <a:rPr lang="es-MX" sz="2800" b="1" dirty="0" smtClean="0"/>
              <a:t>Director de Tesis:</a:t>
            </a:r>
            <a:br>
              <a:rPr lang="es-MX" sz="2800" b="1" dirty="0" smtClean="0"/>
            </a:br>
            <a:r>
              <a:rPr lang="es-MX" sz="2800" b="1" dirty="0" smtClean="0"/>
              <a:t>Dr. Alberto Quintero Pérez</a:t>
            </a:r>
            <a:endParaRPr lang="es-MX" sz="2800" b="1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Material y Métodos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800" b="1" u="sng" dirty="0" smtClean="0"/>
              <a:t>Metodología</a:t>
            </a:r>
            <a:r>
              <a:rPr lang="es-MX" sz="2800" b="1" dirty="0" smtClean="0"/>
              <a:t>: </a:t>
            </a:r>
          </a:p>
          <a:p>
            <a:pPr algn="just">
              <a:buNone/>
            </a:pPr>
            <a:r>
              <a:rPr lang="es-MX" sz="2800" b="1" dirty="0" smtClean="0"/>
              <a:t>      </a:t>
            </a:r>
            <a:r>
              <a:rPr lang="es-MX" sz="2800" dirty="0" smtClean="0"/>
              <a:t>Se analizaron retrospectivamente los expedientes de los pacientes hospitalizados en la Unidad de Cuidados Intensivos en el periodo ya mencionado.</a:t>
            </a:r>
            <a:endParaRPr lang="es-MX" sz="2800" b="1" dirty="0" smtClean="0"/>
          </a:p>
          <a:p>
            <a:pPr>
              <a:buNone/>
            </a:pPr>
            <a:endParaRPr lang="es-MX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Material y Métodos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sz="2800" b="1" u="sng" dirty="0" smtClean="0"/>
              <a:t>Análisis estadístico</a:t>
            </a:r>
            <a:r>
              <a:rPr lang="es-MX" sz="2800" b="1" dirty="0" smtClean="0"/>
              <a:t>: </a:t>
            </a:r>
          </a:p>
          <a:p>
            <a:pPr algn="just">
              <a:buNone/>
            </a:pPr>
            <a:r>
              <a:rPr lang="es-MX" sz="2800" b="1" dirty="0" smtClean="0"/>
              <a:t>	</a:t>
            </a:r>
            <a:r>
              <a:rPr lang="es-MX" sz="2800" dirty="0" smtClean="0"/>
              <a:t>El análisis estadístico se realizó con el programa estadístico  </a:t>
            </a:r>
            <a:r>
              <a:rPr lang="es-MX" sz="2800" dirty="0" err="1" smtClean="0"/>
              <a:t>Epi-info</a:t>
            </a:r>
            <a:r>
              <a:rPr lang="es-MX" sz="2800" dirty="0" smtClean="0"/>
              <a:t> v 6.0; se calculó la razón de momios (OR) para mostrar la asociación de las variables con mortalidad siendo significativo un </a:t>
            </a:r>
            <a:r>
              <a:rPr lang="es-MX" sz="2800" b="1" u="sng" dirty="0" smtClean="0"/>
              <a:t>OR igual ó &gt;2</a:t>
            </a:r>
            <a:r>
              <a:rPr lang="es-MX" sz="2800" dirty="0" smtClean="0"/>
              <a:t>. Se comprobó significancia estadística con el cálculo de </a:t>
            </a:r>
            <a:r>
              <a:rPr lang="es-MX" sz="2800" b="1" u="sng" dirty="0" smtClean="0"/>
              <a:t>p=0.05</a:t>
            </a:r>
            <a:r>
              <a:rPr lang="es-MX" sz="2800" dirty="0" smtClean="0"/>
              <a:t> y un </a:t>
            </a:r>
            <a:r>
              <a:rPr lang="es-MX" sz="2800" b="1" u="sng" dirty="0" smtClean="0"/>
              <a:t>IC 95%.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707904" y="332656"/>
            <a:ext cx="2448272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/>
              <a:t>277</a:t>
            </a:r>
          </a:p>
          <a:p>
            <a:pPr algn="ctr"/>
            <a:r>
              <a:rPr lang="es-MX" sz="2000" b="1" dirty="0" smtClean="0"/>
              <a:t>Pacientes hospitalizados en UCI</a:t>
            </a:r>
            <a:endParaRPr lang="es-MX" sz="2000" b="1" dirty="0"/>
          </a:p>
        </p:txBody>
      </p:sp>
      <p:sp>
        <p:nvSpPr>
          <p:cNvPr id="9" name="8 Rectángulo"/>
          <p:cNvSpPr/>
          <p:nvPr/>
        </p:nvSpPr>
        <p:spPr>
          <a:xfrm>
            <a:off x="5940152" y="1988840"/>
            <a:ext cx="244827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/>
              <a:t>Excluyeron: 38</a:t>
            </a:r>
          </a:p>
          <a:p>
            <a:pPr algn="ctr"/>
            <a:r>
              <a:rPr lang="es-MX" sz="2000" b="1" dirty="0" smtClean="0"/>
              <a:t>Eliminaron: 19</a:t>
            </a:r>
            <a:endParaRPr lang="es-MX" sz="2000" b="1" dirty="0"/>
          </a:p>
        </p:txBody>
      </p:sp>
      <p:cxnSp>
        <p:nvCxnSpPr>
          <p:cNvPr id="11" name="10 Conector recto"/>
          <p:cNvCxnSpPr>
            <a:stCxn id="4" idx="2"/>
          </p:cNvCxnSpPr>
          <p:nvPr/>
        </p:nvCxnSpPr>
        <p:spPr>
          <a:xfrm>
            <a:off x="4932040" y="1700808"/>
            <a:ext cx="0" cy="2448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angular"/>
          <p:cNvCxnSpPr/>
          <p:nvPr/>
        </p:nvCxnSpPr>
        <p:spPr>
          <a:xfrm>
            <a:off x="4932040" y="4149080"/>
            <a:ext cx="1080120" cy="86409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angular"/>
          <p:cNvCxnSpPr/>
          <p:nvPr/>
        </p:nvCxnSpPr>
        <p:spPr>
          <a:xfrm rot="10800000" flipV="1">
            <a:off x="3707904" y="4149080"/>
            <a:ext cx="1224136" cy="86409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Rectángulo redondeado"/>
          <p:cNvSpPr/>
          <p:nvPr/>
        </p:nvSpPr>
        <p:spPr>
          <a:xfrm>
            <a:off x="1187624" y="4221088"/>
            <a:ext cx="237626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/>
              <a:t>Casos</a:t>
            </a:r>
          </a:p>
          <a:p>
            <a:pPr algn="ctr"/>
            <a:r>
              <a:rPr lang="es-MX" sz="2000" b="1" dirty="0" smtClean="0"/>
              <a:t>30</a:t>
            </a:r>
            <a:endParaRPr lang="es-MX" sz="2000" b="1" dirty="0"/>
          </a:p>
        </p:txBody>
      </p:sp>
      <p:sp>
        <p:nvSpPr>
          <p:cNvPr id="17" name="16 Rectángulo redondeado"/>
          <p:cNvSpPr/>
          <p:nvPr/>
        </p:nvSpPr>
        <p:spPr>
          <a:xfrm>
            <a:off x="6156176" y="4221088"/>
            <a:ext cx="237626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/>
              <a:t>Controles</a:t>
            </a:r>
          </a:p>
          <a:p>
            <a:pPr algn="ctr"/>
            <a:r>
              <a:rPr lang="es-MX" sz="2000" b="1" dirty="0" smtClean="0"/>
              <a:t>190</a:t>
            </a:r>
            <a:endParaRPr lang="es-MX" sz="20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Resultados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just"/>
            <a:r>
              <a:rPr lang="es-MX" sz="2000" dirty="0" smtClean="0"/>
              <a:t>Variables asociadas a mortalidad</a:t>
            </a:r>
          </a:p>
          <a:p>
            <a:endParaRPr lang="es-MX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7874" y="2204864"/>
            <a:ext cx="6844605" cy="439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Resultados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just"/>
            <a:r>
              <a:rPr lang="es-MX" sz="2000" dirty="0" smtClean="0"/>
              <a:t>Variables asociadas a mortalidad </a:t>
            </a:r>
          </a:p>
          <a:p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420888"/>
            <a:ext cx="7164288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Resultados</a:t>
            </a:r>
            <a:endParaRPr lang="es-MX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67744" y="2852936"/>
            <a:ext cx="6696743" cy="2664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000" dirty="0" smtClean="0"/>
              <a:t>Variables asociadas a mortalidad</a:t>
            </a:r>
            <a:endParaRPr lang="es-MX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Resultados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s-MX" sz="2000" dirty="0" smtClean="0"/>
              <a:t>Variables asociadas a mortalidad sin significancia estadística</a:t>
            </a:r>
            <a:endParaRPr lang="es-MX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916832"/>
            <a:ext cx="6840760" cy="4752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Resultados</a:t>
            </a:r>
            <a:endParaRPr lang="es-MX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s-MX" sz="2000" dirty="0" smtClean="0"/>
              <a:t>Variables asociadas a mortalidad sin significancia estadística</a:t>
            </a:r>
            <a:endParaRPr lang="es-MX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060848"/>
            <a:ext cx="6768752" cy="446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Resultados</a:t>
            </a:r>
            <a:endParaRPr lang="es-MX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s-MX" sz="2000" dirty="0" smtClean="0"/>
              <a:t>Variables asociadas a mortalidad sin significancia estadística</a:t>
            </a:r>
            <a:endParaRPr lang="es-MX" sz="2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060848"/>
            <a:ext cx="7236296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Discusión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ES" dirty="0" smtClean="0"/>
          </a:p>
          <a:p>
            <a:pPr algn="just"/>
            <a:r>
              <a:rPr lang="es-ES" sz="2800" dirty="0" err="1" smtClean="0"/>
              <a:t>Resche</a:t>
            </a:r>
            <a:r>
              <a:rPr lang="es-ES" sz="2800" dirty="0" smtClean="0"/>
              <a:t> y </a:t>
            </a:r>
            <a:r>
              <a:rPr lang="es-ES" sz="2800" dirty="0" err="1" smtClean="0"/>
              <a:t>Azoulay</a:t>
            </a:r>
            <a:r>
              <a:rPr lang="es-ES" sz="2800" dirty="0" smtClean="0"/>
              <a:t> refiere que la mortalidad en las unidades de cuidados intensivos de Francia es aproximadamente del </a:t>
            </a:r>
            <a:r>
              <a:rPr lang="es-ES" sz="2800" b="1" u="sng" dirty="0" smtClean="0"/>
              <a:t>15% al 25%. </a:t>
            </a:r>
            <a:r>
              <a:rPr lang="es-ES" sz="2800" dirty="0" smtClean="0"/>
              <a:t>En nuestro estudio, la </a:t>
            </a:r>
            <a:r>
              <a:rPr lang="es-ES" sz="2800" b="1" u="sng" dirty="0" smtClean="0"/>
              <a:t>mortalidad</a:t>
            </a:r>
            <a:r>
              <a:rPr lang="es-ES" sz="2800" dirty="0" smtClean="0"/>
              <a:t> reportada fue de un </a:t>
            </a:r>
            <a:r>
              <a:rPr lang="es-ES" sz="2800" b="1" u="sng" dirty="0" smtClean="0"/>
              <a:t>12.31%</a:t>
            </a:r>
            <a:endParaRPr lang="es-MX" sz="2800" b="1" u="sng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s-MX" dirty="0" smtClean="0"/>
          </a:p>
          <a:p>
            <a:pPr>
              <a:buNone/>
            </a:pPr>
            <a:endParaRPr lang="es-MX" dirty="0" smtClean="0"/>
          </a:p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Marco Teórico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400" dirty="0" smtClean="0"/>
              <a:t>La Medicina Crítica es la parte de la medicina que se ocupa de los pacientes con alteraciones fisiopatológicas que hayan alcanzado un nivel de severidad tal que representen una amenaza actual o potencial para su vida</a:t>
            </a:r>
          </a:p>
          <a:p>
            <a:pPr algn="just"/>
            <a:r>
              <a:rPr lang="es-ES" sz="2400" dirty="0" smtClean="0"/>
              <a:t>Las unidades de cuidados intensivos (</a:t>
            </a:r>
            <a:r>
              <a:rPr lang="es-ES" sz="2400" dirty="0" err="1" smtClean="0"/>
              <a:t>UCI’s</a:t>
            </a:r>
            <a:r>
              <a:rPr lang="es-ES" sz="2400" dirty="0" smtClean="0"/>
              <a:t>) son los lugares fundamentales en donde se realiza la labor propia de la medicina crítica</a:t>
            </a:r>
            <a:endParaRPr lang="es-MX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Discusión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800" dirty="0" smtClean="0"/>
              <a:t>López SC y cols. reportan una asociación a mortalidad con la </a:t>
            </a:r>
            <a:r>
              <a:rPr lang="es-MX" sz="2800" b="1" dirty="0" smtClean="0">
                <a:solidFill>
                  <a:srgbClr val="C00000"/>
                </a:solidFill>
              </a:rPr>
              <a:t>transfusión de </a:t>
            </a:r>
            <a:r>
              <a:rPr lang="es-MX" sz="2800" b="1" dirty="0" err="1" smtClean="0">
                <a:solidFill>
                  <a:srgbClr val="C00000"/>
                </a:solidFill>
              </a:rPr>
              <a:t>hemoderivados</a:t>
            </a:r>
            <a:r>
              <a:rPr lang="es-MX" sz="2800" b="1" dirty="0" smtClean="0"/>
              <a:t> </a:t>
            </a:r>
            <a:r>
              <a:rPr lang="es-MX" sz="2800" dirty="0" smtClean="0"/>
              <a:t>(OR=2.86, IC 95% 1.23-4.94, p=0.00), lo cual coincide con nuestro trabajo (OR=2.52, IC 95% 1.05-5.83, p=0.01)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Discusión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sz="2800" dirty="0" err="1" smtClean="0"/>
              <a:t>Carbonell</a:t>
            </a:r>
            <a:r>
              <a:rPr lang="es-MX" sz="2800" dirty="0" smtClean="0"/>
              <a:t> y cols. reportan asociación a mortalidad con la </a:t>
            </a:r>
            <a:r>
              <a:rPr lang="es-MX" sz="2800" b="1" dirty="0" smtClean="0">
                <a:solidFill>
                  <a:srgbClr val="C00000"/>
                </a:solidFill>
              </a:rPr>
              <a:t>ventilación mecánica</a:t>
            </a:r>
            <a:r>
              <a:rPr lang="es-MX" sz="2800" dirty="0" smtClean="0"/>
              <a:t> (OR=2.96, IC 95% 1.97-4.45, p=0.001), nosotros obtuvimos un resultado similar (OR=11.11, IC 95% 3.26-58.31, p=0.000)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Discusión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800" dirty="0" err="1" smtClean="0"/>
              <a:t>Michelleto</a:t>
            </a:r>
            <a:r>
              <a:rPr lang="es-MX" sz="2800" dirty="0" smtClean="0"/>
              <a:t> y cols. encontraron que el uso de </a:t>
            </a:r>
            <a:r>
              <a:rPr lang="es-MX" sz="2800" b="1" dirty="0" smtClean="0">
                <a:solidFill>
                  <a:srgbClr val="C00000"/>
                </a:solidFill>
              </a:rPr>
              <a:t>aminas </a:t>
            </a:r>
            <a:r>
              <a:rPr lang="es-MX" sz="2800" b="1" dirty="0" err="1" smtClean="0">
                <a:solidFill>
                  <a:srgbClr val="C00000"/>
                </a:solidFill>
              </a:rPr>
              <a:t>vasoactivas</a:t>
            </a:r>
            <a:r>
              <a:rPr lang="es-MX" sz="2800" b="1" dirty="0" smtClean="0">
                <a:solidFill>
                  <a:srgbClr val="C00000"/>
                </a:solidFill>
              </a:rPr>
              <a:t> </a:t>
            </a:r>
            <a:r>
              <a:rPr lang="es-MX" sz="2800" dirty="0" smtClean="0"/>
              <a:t>se asociaba a mortalidad (OR=7.00, IC 95% 3.32-15.03, p=0.01), lo que coincide con nuestro estudio  (OR=6.84, IC 95% 2.88-16.77, p=0.000)</a:t>
            </a:r>
          </a:p>
          <a:p>
            <a:pPr algn="just"/>
            <a:endParaRPr lang="es-MX" dirty="0" smtClean="0"/>
          </a:p>
          <a:p>
            <a:pPr algn="just"/>
            <a:endParaRPr lang="es-MX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Discusión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s-MX" sz="2800" dirty="0" smtClean="0"/>
              <a:t>Cabrera y cols. reportan asociación con mortalidad a la presencia de </a:t>
            </a:r>
            <a:r>
              <a:rPr lang="es-MX" sz="2800" b="1" dirty="0" smtClean="0">
                <a:solidFill>
                  <a:srgbClr val="C00000"/>
                </a:solidFill>
              </a:rPr>
              <a:t>hipertensión arterial y diabetes </a:t>
            </a:r>
            <a:r>
              <a:rPr lang="es-MX" sz="2800" b="1" dirty="0" err="1" smtClean="0">
                <a:solidFill>
                  <a:srgbClr val="C00000"/>
                </a:solidFill>
              </a:rPr>
              <a:t>mellitus</a:t>
            </a:r>
            <a:r>
              <a:rPr lang="es-MX" sz="2800" dirty="0" smtClean="0"/>
              <a:t>, lo cual difiere en nuestro estudio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Discusión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800" dirty="0" smtClean="0"/>
              <a:t>En referencia a las </a:t>
            </a:r>
            <a:r>
              <a:rPr lang="es-MX" sz="2800" b="1" dirty="0" smtClean="0">
                <a:solidFill>
                  <a:srgbClr val="C00000"/>
                </a:solidFill>
              </a:rPr>
              <a:t>complicaciones postquirúrgicas</a:t>
            </a:r>
            <a:r>
              <a:rPr lang="es-MX" sz="2800" dirty="0" smtClean="0"/>
              <a:t> los mismos autores encontraron asociación a mortalidad con significancia estadística, en nuestro estudio no se encontró significancia estadística</a:t>
            </a:r>
          </a:p>
          <a:p>
            <a:pPr algn="just"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Discusión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sz="2800" dirty="0" smtClean="0"/>
              <a:t>En cuanto al </a:t>
            </a:r>
            <a:r>
              <a:rPr lang="es-MX" sz="2800" b="1" dirty="0" smtClean="0">
                <a:solidFill>
                  <a:srgbClr val="C00000"/>
                </a:solidFill>
              </a:rPr>
              <a:t>acceso venoso por vía central</a:t>
            </a:r>
            <a:r>
              <a:rPr lang="es-MX" sz="2800" dirty="0" smtClean="0"/>
              <a:t>, encontramos diferencias en la literatura, </a:t>
            </a:r>
            <a:r>
              <a:rPr lang="es-MX" sz="2800" dirty="0" err="1" smtClean="0"/>
              <a:t>Irabarrien</a:t>
            </a:r>
            <a:r>
              <a:rPr lang="es-MX" sz="2800" dirty="0" smtClean="0"/>
              <a:t> O et al. no reporta asociación de la colocación de catéter central para mortalidad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Discusión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800" dirty="0" smtClean="0"/>
              <a:t>En cuanto al desarrollo de más de </a:t>
            </a:r>
            <a:r>
              <a:rPr lang="es-MX" sz="2800" b="1" u="sng" dirty="0" smtClean="0"/>
              <a:t>2 fallas orgánicas </a:t>
            </a:r>
            <a:r>
              <a:rPr lang="es-MX" sz="2800" dirty="0" smtClean="0"/>
              <a:t>obtuvimos resultados similares a los descritos en la literatura; asociando la presencia de éstas a mortalidad</a:t>
            </a:r>
            <a:endParaRPr lang="es-MX" sz="2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Conclusión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MX" sz="2800" dirty="0" smtClean="0"/>
              <a:t>El presente estudio servirá de antecedente para la realización de trabajos posteriores</a:t>
            </a:r>
          </a:p>
          <a:p>
            <a:pPr algn="just"/>
            <a:r>
              <a:rPr lang="es-MX" sz="2800" dirty="0" smtClean="0"/>
              <a:t>Conocer los factores asociados a mortalidad en este grupo de pacientes nos ayudará a implementar programas encaminados a mejorar la atención al paciente grave y por lo tanto disminuir la cifra de fallecimientos  </a:t>
            </a:r>
            <a:endParaRPr lang="es-MX" sz="2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Bibliografía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Dasta</a:t>
            </a:r>
            <a:r>
              <a:rPr lang="en-US" dirty="0" smtClean="0"/>
              <a:t> JF, McLaughlin TP, </a:t>
            </a:r>
            <a:r>
              <a:rPr lang="en-US" dirty="0" err="1" smtClean="0"/>
              <a:t>Mody</a:t>
            </a:r>
            <a:r>
              <a:rPr lang="en-US" dirty="0" smtClean="0"/>
              <a:t> SH, </a:t>
            </a:r>
            <a:r>
              <a:rPr lang="en-US" dirty="0" err="1" smtClean="0"/>
              <a:t>Piech</a:t>
            </a:r>
            <a:r>
              <a:rPr lang="en-US" dirty="0" smtClean="0"/>
              <a:t> ST. </a:t>
            </a:r>
            <a:r>
              <a:rPr lang="en-US" b="1" dirty="0" smtClean="0"/>
              <a:t>Daily cost of an intensive care unit day: the contribution of mechanical ventilation. </a:t>
            </a:r>
            <a:r>
              <a:rPr lang="es-MX" dirty="0" err="1" smtClean="0"/>
              <a:t>Critical</a:t>
            </a:r>
            <a:r>
              <a:rPr lang="es-MX" dirty="0" smtClean="0"/>
              <a:t> </a:t>
            </a:r>
            <a:r>
              <a:rPr lang="es-MX" dirty="0" err="1" smtClean="0"/>
              <a:t>Care</a:t>
            </a:r>
            <a:r>
              <a:rPr lang="es-MX" dirty="0" smtClean="0"/>
              <a:t> Medicine. 2005 Jun;33(6): 1266-71</a:t>
            </a:r>
          </a:p>
          <a:p>
            <a:r>
              <a:rPr lang="es-MX" dirty="0" err="1" smtClean="0"/>
              <a:t>Torrallardona</a:t>
            </a:r>
            <a:r>
              <a:rPr lang="es-MX" dirty="0" smtClean="0"/>
              <a:t>, Aguilar, </a:t>
            </a:r>
            <a:r>
              <a:rPr lang="es-MX" dirty="0" err="1" smtClean="0"/>
              <a:t>Almrall</a:t>
            </a:r>
            <a:r>
              <a:rPr lang="es-MX" dirty="0" smtClean="0"/>
              <a:t>, </a:t>
            </a:r>
            <a:r>
              <a:rPr lang="es-MX" dirty="0" err="1" smtClean="0"/>
              <a:t>Pujorl</a:t>
            </a:r>
            <a:r>
              <a:rPr lang="es-MX" dirty="0" smtClean="0"/>
              <a:t> et al. </a:t>
            </a:r>
            <a:r>
              <a:rPr lang="es-MX" b="1" dirty="0" smtClean="0"/>
              <a:t>Cuidados intensivos</a:t>
            </a:r>
            <a:r>
              <a:rPr lang="es-MX" dirty="0" smtClean="0"/>
              <a:t> (tema monográfico) 1989, 26, 850: 647 – 648</a:t>
            </a:r>
          </a:p>
          <a:p>
            <a:r>
              <a:rPr lang="es-ES" dirty="0" smtClean="0"/>
              <a:t>Perdomo C. G. </a:t>
            </a:r>
            <a:r>
              <a:rPr lang="es-ES" b="1" dirty="0" smtClean="0"/>
              <a:t>Medicina intensiva y las unidades de cuidados intensivos</a:t>
            </a:r>
            <a:r>
              <a:rPr lang="es-ES" dirty="0" smtClean="0"/>
              <a:t>. </a:t>
            </a:r>
            <a:r>
              <a:rPr lang="en-US" dirty="0" err="1" smtClean="0"/>
              <a:t>Revista</a:t>
            </a:r>
            <a:r>
              <a:rPr lang="en-US" dirty="0" smtClean="0"/>
              <a:t> </a:t>
            </a:r>
            <a:r>
              <a:rPr lang="en-US" dirty="0" err="1" smtClean="0"/>
              <a:t>médica</a:t>
            </a:r>
            <a:r>
              <a:rPr lang="en-US" dirty="0" smtClean="0"/>
              <a:t> de Honduras 1992. Vol. 60; 49 – 51</a:t>
            </a:r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Bibliografía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Espinoza Brito, A. </a:t>
            </a:r>
            <a:r>
              <a:rPr lang="es-ES" b="1" dirty="0" smtClean="0"/>
              <a:t>El enfermo grave en terapia intensiva.</a:t>
            </a:r>
            <a:r>
              <a:rPr lang="es-ES" dirty="0" smtClean="0"/>
              <a:t> 2da Edición. México, DF. </a:t>
            </a:r>
            <a:r>
              <a:rPr lang="es-ES" dirty="0" err="1" smtClean="0"/>
              <a:t>Macgraw</a:t>
            </a:r>
            <a:r>
              <a:rPr lang="es-ES" dirty="0" smtClean="0"/>
              <a:t>-Hill Interamericana. </a:t>
            </a:r>
            <a:r>
              <a:rPr lang="en-US" dirty="0" smtClean="0"/>
              <a:t>2005. P. 36-71</a:t>
            </a:r>
          </a:p>
          <a:p>
            <a:r>
              <a:rPr lang="es-ES" dirty="0" smtClean="0"/>
              <a:t>López SC, </a:t>
            </a:r>
            <a:r>
              <a:rPr lang="es-ES" dirty="0" err="1" smtClean="0"/>
              <a:t>Iraola</a:t>
            </a:r>
            <a:r>
              <a:rPr lang="es-ES" dirty="0" smtClean="0"/>
              <a:t> MD, Álvarez FC, Dávila E, Álvarez MC. </a:t>
            </a:r>
            <a:r>
              <a:rPr lang="es-ES" b="1" dirty="0" smtClean="0"/>
              <a:t>Factores de riesgo de mortalidad de los pacientes quirúrgicos graves. </a:t>
            </a:r>
            <a:r>
              <a:rPr lang="es-ES" dirty="0" err="1" smtClean="0"/>
              <a:t>Rev</a:t>
            </a:r>
            <a:r>
              <a:rPr lang="es-ES" dirty="0" smtClean="0"/>
              <a:t> </a:t>
            </a:r>
            <a:r>
              <a:rPr lang="es-ES" dirty="0" err="1" smtClean="0"/>
              <a:t>Esp</a:t>
            </a:r>
            <a:r>
              <a:rPr lang="es-ES" dirty="0" smtClean="0"/>
              <a:t> </a:t>
            </a:r>
            <a:r>
              <a:rPr lang="es-ES" dirty="0" err="1" smtClean="0"/>
              <a:t>Anestesiol</a:t>
            </a:r>
            <a:r>
              <a:rPr lang="es-ES" dirty="0" smtClean="0"/>
              <a:t> </a:t>
            </a:r>
            <a:r>
              <a:rPr lang="es-ES" dirty="0" err="1" smtClean="0"/>
              <a:t>Reanim</a:t>
            </a:r>
            <a:r>
              <a:rPr lang="es-ES" dirty="0" smtClean="0"/>
              <a:t> 2000;47:281-286.</a:t>
            </a:r>
          </a:p>
          <a:p>
            <a:r>
              <a:rPr lang="es-ES" dirty="0" err="1" smtClean="0"/>
              <a:t>Carbonell</a:t>
            </a:r>
            <a:r>
              <a:rPr lang="es-ES" dirty="0" smtClean="0"/>
              <a:t> N, Blasco M, Sanjuán R, García-Ramón R, </a:t>
            </a:r>
            <a:r>
              <a:rPr lang="es-ES" dirty="0" err="1" smtClean="0"/>
              <a:t>Blanquer</a:t>
            </a:r>
            <a:r>
              <a:rPr lang="es-ES" dirty="0" smtClean="0"/>
              <a:t> J, Carrasco A. </a:t>
            </a:r>
            <a:r>
              <a:rPr lang="es-ES" b="1" dirty="0" smtClean="0"/>
              <a:t>Fracaso renal agudo en la unidad de cuidados intensivos. </a:t>
            </a:r>
            <a:r>
              <a:rPr lang="es-ES" dirty="0" smtClean="0"/>
              <a:t>Nefrología 2004; 24(1):47-53.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Marco Teórico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ES" dirty="0" smtClean="0"/>
          </a:p>
          <a:p>
            <a:pPr algn="just"/>
            <a:endParaRPr lang="es-ES" dirty="0" smtClean="0"/>
          </a:p>
          <a:p>
            <a:pPr algn="just"/>
            <a:r>
              <a:rPr lang="es-ES" sz="2800" dirty="0" smtClean="0"/>
              <a:t>El objetivo principal de los cuidados intensivos es restablecer las funciones alteradas de uno o más sistemas orgánicos vitales</a:t>
            </a:r>
            <a:endParaRPr lang="es-MX" sz="28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Bibliografía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err="1" smtClean="0"/>
              <a:t>Irabarren</a:t>
            </a:r>
            <a:r>
              <a:rPr lang="es-ES" dirty="0" smtClean="0"/>
              <a:t> O, Aranda J, </a:t>
            </a:r>
            <a:r>
              <a:rPr lang="es-ES" dirty="0" err="1" smtClean="0"/>
              <a:t>Dorn</a:t>
            </a:r>
            <a:r>
              <a:rPr lang="es-ES" dirty="0" smtClean="0"/>
              <a:t> L, Ferrada M, Ugarte H, </a:t>
            </a:r>
            <a:r>
              <a:rPr lang="es-ES" dirty="0" err="1" smtClean="0"/>
              <a:t>Koscina</a:t>
            </a:r>
            <a:r>
              <a:rPr lang="es-ES" dirty="0" smtClean="0"/>
              <a:t> V, López D et al. </a:t>
            </a:r>
            <a:r>
              <a:rPr lang="es-ES" b="1" dirty="0" smtClean="0"/>
              <a:t>Factores de riesgo de mortalidad en neumonía asociada a ventilación mecánica. </a:t>
            </a:r>
            <a:r>
              <a:rPr lang="es-MX" dirty="0" err="1" smtClean="0"/>
              <a:t>Rev</a:t>
            </a:r>
            <a:r>
              <a:rPr lang="es-MX" dirty="0" smtClean="0"/>
              <a:t> </a:t>
            </a:r>
            <a:r>
              <a:rPr lang="es-MX" dirty="0" err="1" smtClean="0"/>
              <a:t>Chil</a:t>
            </a:r>
            <a:r>
              <a:rPr lang="es-MX" dirty="0" smtClean="0"/>
              <a:t> </a:t>
            </a:r>
            <a:r>
              <a:rPr lang="es-MX" dirty="0" err="1" smtClean="0"/>
              <a:t>Infect</a:t>
            </a:r>
            <a:r>
              <a:rPr lang="es-MX" dirty="0" smtClean="0"/>
              <a:t> 2009; 26 (3): 227-232.</a:t>
            </a:r>
          </a:p>
          <a:p>
            <a:r>
              <a:rPr lang="es-MX" dirty="0" smtClean="0"/>
              <a:t>Cabrera JO, Palacio H. </a:t>
            </a:r>
            <a:r>
              <a:rPr lang="es-MX" b="1" dirty="0" smtClean="0"/>
              <a:t>Factores asociados a mortalidad intrahospitalaria en el infarto agudo al miocardio con </a:t>
            </a:r>
            <a:r>
              <a:rPr lang="es-MX" b="1" dirty="0" err="1" smtClean="0"/>
              <a:t>supradesnivel</a:t>
            </a:r>
            <a:r>
              <a:rPr lang="es-MX" b="1" dirty="0" smtClean="0"/>
              <a:t> del ST. </a:t>
            </a:r>
            <a:r>
              <a:rPr lang="es-MX" dirty="0" smtClean="0"/>
              <a:t>Revista Cubana de Medicina 2007;58:381-390</a:t>
            </a:r>
            <a:r>
              <a:rPr lang="es-MX" b="1" dirty="0" smtClean="0"/>
              <a:t> </a:t>
            </a:r>
          </a:p>
          <a:p>
            <a:r>
              <a:rPr lang="es-MX" dirty="0" err="1" smtClean="0"/>
              <a:t>Michelleto</a:t>
            </a:r>
            <a:r>
              <a:rPr lang="es-MX" dirty="0" smtClean="0"/>
              <a:t> G,  Ferreira F, Báez S, Bianco H, Figueroa B, Ayala C, et al. </a:t>
            </a:r>
            <a:r>
              <a:rPr lang="es-MX" b="1" dirty="0" smtClean="0"/>
              <a:t>Neumonía grave como causa de ingreso a la unidad de terapia intensiva de adultos. </a:t>
            </a:r>
            <a:r>
              <a:rPr lang="es-MX" dirty="0" err="1" smtClean="0"/>
              <a:t>An</a:t>
            </a:r>
            <a:r>
              <a:rPr lang="es-MX" dirty="0" smtClean="0"/>
              <a:t>. </a:t>
            </a:r>
            <a:r>
              <a:rPr lang="es-MX" dirty="0" err="1" smtClean="0"/>
              <a:t>Fac</a:t>
            </a:r>
            <a:r>
              <a:rPr lang="es-MX" dirty="0" smtClean="0"/>
              <a:t>. Cien. </a:t>
            </a:r>
            <a:r>
              <a:rPr lang="es-MX" dirty="0" err="1" smtClean="0"/>
              <a:t>Med</a:t>
            </a:r>
            <a:r>
              <a:rPr lang="es-MX" dirty="0" smtClean="0"/>
              <a:t>. 2005;38:1-2.</a:t>
            </a: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Marco Teórico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sz="2800" b="1" u="sng" dirty="0" smtClean="0"/>
              <a:t>Factores asociados a mortalidad:</a:t>
            </a:r>
          </a:p>
          <a:p>
            <a:pPr lvl="1">
              <a:buFont typeface="Wingdings" pitchFamily="2" charset="2"/>
              <a:buChar char="q"/>
            </a:pPr>
            <a:endParaRPr lang="es-MX" dirty="0" smtClean="0"/>
          </a:p>
          <a:p>
            <a:pPr lvl="1">
              <a:buFont typeface="Wingdings" pitchFamily="2" charset="2"/>
              <a:buChar char="q"/>
            </a:pPr>
            <a:r>
              <a:rPr lang="es-MX" sz="2600" dirty="0" smtClean="0"/>
              <a:t>Edad avanzada</a:t>
            </a:r>
          </a:p>
          <a:p>
            <a:pPr lvl="1">
              <a:buFont typeface="Wingdings" pitchFamily="2" charset="2"/>
              <a:buChar char="q"/>
            </a:pPr>
            <a:r>
              <a:rPr lang="es-MX" sz="2600" dirty="0" smtClean="0"/>
              <a:t>Estancia prolongada en UCI</a:t>
            </a:r>
          </a:p>
          <a:p>
            <a:pPr lvl="1">
              <a:buFont typeface="Wingdings" pitchFamily="2" charset="2"/>
              <a:buChar char="q"/>
            </a:pPr>
            <a:r>
              <a:rPr lang="es-MX" sz="2600" dirty="0" smtClean="0"/>
              <a:t>Complicaciones durante hospitalización</a:t>
            </a:r>
          </a:p>
          <a:p>
            <a:pPr lvl="1">
              <a:buFont typeface="Wingdings" pitchFamily="2" charset="2"/>
              <a:buChar char="q"/>
            </a:pPr>
            <a:r>
              <a:rPr lang="es-MX" sz="2600" dirty="0" smtClean="0"/>
              <a:t>Puntaje APACHE II alto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Justificación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MX" sz="2800" dirty="0" smtClean="0"/>
              <a:t>La estancia en UCI genera un alto costo económico e impacta de manera negativa el entorno familiar, social y laboral del paciente.</a:t>
            </a:r>
          </a:p>
          <a:p>
            <a:pPr algn="just"/>
            <a:r>
              <a:rPr lang="es-MX" sz="2800" dirty="0" smtClean="0"/>
              <a:t>Los pacientes que logran su recuperación pueden presentar alguna incapacidad tanto física como mental, lo cual requiere una atención integral para el paciente y su familia, como es terapia psicológica y rehabilitación física.</a:t>
            </a:r>
          </a:p>
          <a:p>
            <a:pPr algn="just">
              <a:buNone/>
            </a:pPr>
            <a:r>
              <a:rPr lang="es-MX" dirty="0" smtClean="0"/>
              <a:t> </a:t>
            </a:r>
          </a:p>
          <a:p>
            <a:pPr algn="just"/>
            <a:endParaRPr lang="es-MX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Justificación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pPr algn="just"/>
            <a:r>
              <a:rPr lang="es-MX" sz="2600" dirty="0" smtClean="0"/>
              <a:t>El costo de la atención diario de un paciente en una Unidad de Cuidados Intensivos en Estados Unidos asciende a los </a:t>
            </a:r>
            <a:r>
              <a:rPr lang="es-MX" sz="2600" b="1" u="sng" dirty="0" smtClean="0"/>
              <a:t>2,575 dólares</a:t>
            </a:r>
            <a:r>
              <a:rPr lang="es-MX" sz="2600" dirty="0" smtClean="0"/>
              <a:t> con un aumento anual del 36%.</a:t>
            </a:r>
            <a:r>
              <a:rPr lang="es-MX" dirty="0" smtClean="0"/>
              <a:t> </a:t>
            </a:r>
            <a:r>
              <a:rPr lang="es-ES" dirty="0" smtClean="0"/>
              <a:t> </a:t>
            </a:r>
            <a:endParaRPr lang="es-MX" dirty="0" smtClean="0"/>
          </a:p>
          <a:p>
            <a:pPr>
              <a:buNone/>
            </a:pPr>
            <a:r>
              <a:rPr lang="es-MX" dirty="0" smtClean="0"/>
              <a:t> 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>Planteamiento del Problema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600" dirty="0" smtClean="0"/>
              <a:t>Blas y cols. informaron de una mortalidad de </a:t>
            </a:r>
            <a:r>
              <a:rPr lang="es-MX" sz="2600" b="1" u="sng" dirty="0" smtClean="0"/>
              <a:t>32% en las UCI en México</a:t>
            </a:r>
          </a:p>
          <a:p>
            <a:pPr algn="just"/>
            <a:r>
              <a:rPr lang="es-MX" sz="2600" dirty="0" smtClean="0"/>
              <a:t>De acuerdo a las cifras, se han encontrado diferencias en cuanto a los factores asociados a la mortalidad de los pacientes que requieren atención en la UCI, tanto a nivel internacional como nacional</a:t>
            </a:r>
          </a:p>
          <a:p>
            <a:endParaRPr lang="es-MX" dirty="0" smtClean="0"/>
          </a:p>
          <a:p>
            <a:endParaRPr lang="es-MX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>Planteamiento del Problema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MX" dirty="0" smtClean="0"/>
          </a:p>
          <a:p>
            <a:pPr algn="just"/>
            <a:r>
              <a:rPr lang="es-MX" sz="2800" dirty="0" smtClean="0"/>
              <a:t>Actualmente no contamos con estadísticas a nivel estatal y local, lo cual nos permitiría conocer las causas relacionadas con las defunciones en pacientes atendidos en nuestra institución. </a:t>
            </a:r>
            <a:endParaRPr lang="es-MX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_Mod_theme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Theme_Mod_theme</Template>
  <TotalTime>2040</TotalTime>
  <Words>1474</Words>
  <Application>Microsoft Office PowerPoint</Application>
  <PresentationFormat>Presentación en pantalla (4:3)</PresentationFormat>
  <Paragraphs>142</Paragraphs>
  <Slides>40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40</vt:i4>
      </vt:variant>
    </vt:vector>
  </HeadingPairs>
  <TitlesOfParts>
    <vt:vector size="41" baseType="lpstr">
      <vt:lpstr>Theme_Mod_theme</vt:lpstr>
      <vt:lpstr>CENTRO DE INVESTIGACIÓN Y DOCENCIA EN CIENCIAS DE LA SALUD</vt:lpstr>
      <vt:lpstr>Investigador responsable: Paulo César Gómez Castaños RIV Medicina Interna          Director de Tesis: Dr. Alberto Quintero Pérez</vt:lpstr>
      <vt:lpstr>Marco Teórico</vt:lpstr>
      <vt:lpstr>Marco Teórico</vt:lpstr>
      <vt:lpstr>Marco Teórico</vt:lpstr>
      <vt:lpstr>Justificación</vt:lpstr>
      <vt:lpstr>Justificación</vt:lpstr>
      <vt:lpstr>Planteamiento del Problema</vt:lpstr>
      <vt:lpstr>Planteamiento del Problema</vt:lpstr>
      <vt:lpstr>Planteamiento del Problema</vt:lpstr>
      <vt:lpstr>Objetivo General</vt:lpstr>
      <vt:lpstr>Objetivos Específicos</vt:lpstr>
      <vt:lpstr>Objetivos Específicos</vt:lpstr>
      <vt:lpstr>Material y Métodos</vt:lpstr>
      <vt:lpstr>Material y Métodos</vt:lpstr>
      <vt:lpstr>Material y Métodos</vt:lpstr>
      <vt:lpstr>Material y Métodos</vt:lpstr>
      <vt:lpstr>Material y Métodos</vt:lpstr>
      <vt:lpstr>Material y Métodos</vt:lpstr>
      <vt:lpstr>Material y Métodos</vt:lpstr>
      <vt:lpstr>Material y Métodos</vt:lpstr>
      <vt:lpstr>Diapositiva 22</vt:lpstr>
      <vt:lpstr>Resultados</vt:lpstr>
      <vt:lpstr>Resultados</vt:lpstr>
      <vt:lpstr>Resultados</vt:lpstr>
      <vt:lpstr>Resultados</vt:lpstr>
      <vt:lpstr>Resultados</vt:lpstr>
      <vt:lpstr>Resultados</vt:lpstr>
      <vt:lpstr>Discusión</vt:lpstr>
      <vt:lpstr>Discusión</vt:lpstr>
      <vt:lpstr>Discusión</vt:lpstr>
      <vt:lpstr>Discusión</vt:lpstr>
      <vt:lpstr>Discusión</vt:lpstr>
      <vt:lpstr>Discusión</vt:lpstr>
      <vt:lpstr>Discusión</vt:lpstr>
      <vt:lpstr>Discusión</vt:lpstr>
      <vt:lpstr>Conclusión</vt:lpstr>
      <vt:lpstr>Bibliografía</vt:lpstr>
      <vt:lpstr>Bibliografía</vt:lpstr>
      <vt:lpstr>Bibliografía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CENTRO DE INVESTIGACIÓN Y DOCENCIA EN CIENCIAS DE LA SALUD</dc:title>
  <dc:creator>PAULO CÉSAR</dc:creator>
  <cp:lastModifiedBy>PAULO CÉSAR</cp:lastModifiedBy>
  <cp:revision>93</cp:revision>
  <dcterms:created xsi:type="dcterms:W3CDTF">2012-02-08T17:35:59Z</dcterms:created>
  <dcterms:modified xsi:type="dcterms:W3CDTF">2012-02-10T14:31:21Z</dcterms:modified>
</cp:coreProperties>
</file>